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sldIdLst>
    <p:sldId id="256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C5E765-627B-4E7D-BF5E-4BF29552CF47}" v="31" dt="2021-07-27T03:45:14.473"/>
    <p1510:client id="{F8A44C0A-C57B-4EEE-A71B-D2724F5A8574}" v="17" dt="2021-07-27T22:34:23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6E6FF-1DC8-40BB-9B5E-34E4C1B2B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0A11C-5592-4A99-8616-63A0E2676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D66D6-652C-4337-AFC7-1AC05DBA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7B132-C34F-4BD4-8CD3-4DF0C54B1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50F04-A665-49D3-8AF9-579F0D79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93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5F2D3-14D0-47FC-AD59-C07403B5A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36774-5219-4E7D-8FC5-0F7C914B2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B3AE7-6EFA-49A7-8269-737637402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383C-F9A2-49EE-B01A-6F0ACC42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4C004-135E-4D54-9BB4-2035370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C3D34E-6F12-49B8-B527-35E401992E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6E38-C9A1-4EEE-8F09-5F1224FAA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FCF25-EE0B-4874-953D-1A4E989C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8647F-47CD-41E7-B3F5-9AF081E5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0D439-A94B-4BE7-87BE-B7937900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370F6-CA7C-43EF-A33A-44B82A44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56052-AC42-45E9-B02C-BA883E2B8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E58FE-BB49-435C-AEA8-97A3BD3B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A248-DA6B-4124-96B4-B2B8654E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6A0C9-9138-427A-8E25-66F915E7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5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C5738-F88E-4DA4-9943-7FB71FF34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CFB77-2FC4-46CA-8ED8-0998AE9A2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9193E-1F3E-479B-98AB-5AD0972C4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9D4DE-DE3E-415D-8D8C-217AD29F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5F597-9FDA-4FBF-B819-46830F9B1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1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71F8-ED51-4FE3-9FCA-B9D00D0B8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AE6A8-356C-44CB-A624-FEED8F415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883AF-CF3D-42D6-895F-FCAB9BEC1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A7D8B-7D3A-4A16-844B-36FEAE6C6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2CE1D-2DF9-49EB-85B1-27FA235B9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2485E-C885-44E9-8D19-6939D53D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4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43527-8DF1-44B3-B148-DE145821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474A6-3665-4854-B869-F988126A8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9BDEA-C703-4D8D-B800-E0EE56242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D19DC0-B2EE-4489-B016-3EED387CC2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EB8C5-EC2D-48C6-B353-5C345259B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A2C658-B3C3-4176-A6AF-BE9490BD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4D967-1717-4095-B55F-3DE38528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D75EC9-E5F5-47AE-BE39-BCBB1C67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9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D091-2EE6-4342-893E-6DF49A28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6777E-BAD9-4D05-A59F-95BE4D556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CA140-0F07-4535-BCBD-1FA357E6C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A2E24-2ED5-4DD1-95B4-BF1DD07B4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35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90A54-F9EA-40A8-BBE8-EE63D268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1A6F8-B376-4EB7-8A25-15BA4C19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70E5A8-0202-4E5F-AB3C-D077F8D4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6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17719-440C-4CC9-A0DC-6CB0A0DE4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C0D09-1888-4DDE-A922-FB98711A3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8018EF-9AB0-48D4-9C06-8D1024128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45786-B497-4056-B47F-3DBBFEA0A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18400-C8B0-420F-A31B-55E9262D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4CC94-B739-41F2-9577-A9E9F9C4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2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414ED-0317-41A4-9FCF-BB63DA61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714F2-0062-4F2B-AF2B-BB56C2A64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121FC-31DC-4E8B-ACF1-53F90AAF2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A76AC-849F-45C8-8722-7A530A36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E6E61-98E3-4E71-9C7D-AC9BC5DED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BFB93-4B25-40E2-9A4B-9FF5F6A4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0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55C2D-F4DE-4A33-9538-F3AF6AA1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BA5D3-714A-4D23-AC4B-CD17239D0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E7956-5156-48BE-A7FC-18689ECDC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46FE2-CFE3-4EF0-95CC-D0A7C913CDD2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BDE6-6EB3-4E12-B80D-C84C501A5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EE581-C5A0-4E88-A6A7-B7078302F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3EE32-D9D4-4CEE-A857-4F2E023ED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5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eallsew.com/embroidery-basics-how-to-make-free-standing-lace/" TargetMode="External"/><Relationship Id="rId2" Type="http://schemas.openxmlformats.org/officeDocument/2006/relationships/hyperlink" Target="https://www.urbanthreads.com/tutorials.aspx?t=Stitching+Freestanding+La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esd.com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01AFEA-2442-4A9F-BA37-8C469F306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647DC-EB0A-4EEB-92C3-6B851F349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637046"/>
            <a:ext cx="5174207" cy="2971473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Christmas in July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C034F-39A5-4F02-94F5-03A3D77A2D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908" y="3700594"/>
            <a:ext cx="5174207" cy="1963486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July 2021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872052">
            <a:off x="6113252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5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weapon&#10;&#10;Description automatically generated">
            <a:extLst>
              <a:ext uri="{FF2B5EF4-FFF2-40B4-BE49-F238E27FC236}">
                <a16:creationId xmlns:a16="http://schemas.microsoft.com/office/drawing/2014/main" id="{4D335019-39FA-4261-82B7-59229E579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941F4-CEFD-4C09-9D90-059FC3C9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Design ready for removal of the stabilizer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932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9D76D2-65BC-4C30-B11A-FAEF26F6B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Completed examples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0D42CDFE-592D-4279-B1F5-C5C338201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648" y="1962443"/>
            <a:ext cx="9185904" cy="431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27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07686-D274-46CB-825F-7C7C0EA70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Resources		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A76D8-CFB3-4D39-BFFA-FE37324B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Your machine manual, your dealer and your machine manufacture's website</a:t>
            </a:r>
          </a:p>
          <a:p>
            <a:r>
              <a:rPr lang="en-US" dirty="0"/>
              <a:t>Google Free Standing Embroidered Lace and look at images to see what else you can do with this technique</a:t>
            </a:r>
          </a:p>
          <a:p>
            <a:r>
              <a:rPr lang="en-US" dirty="0"/>
              <a:t>There is a lot of information online from stabilizers to designs</a:t>
            </a:r>
          </a:p>
          <a:p>
            <a:r>
              <a:rPr lang="en-US" dirty="0">
                <a:hlinkClick r:id="rId2"/>
              </a:rPr>
              <a:t>Just a few examples of online information</a:t>
            </a:r>
          </a:p>
          <a:p>
            <a:pPr lvl="1"/>
            <a:r>
              <a:rPr lang="en-US" dirty="0">
                <a:hlinkClick r:id="rId2"/>
              </a:rPr>
              <a:t>https://www.urbanthreads.com/tutorials.aspx?t=Stitching+Freestanding+Lace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https://weallsew.com/embroidery-basics-how-to-make-free-standing-lace/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https://oesd.com/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37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E047B-A6EA-4EE9-87EA-B1A52028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 ???</a:t>
            </a:r>
          </a:p>
        </p:txBody>
      </p:sp>
    </p:spTree>
    <p:extLst>
      <p:ext uri="{BB962C8B-B14F-4D97-AF65-F5344CB8AC3E}">
        <p14:creationId xmlns:p14="http://schemas.microsoft.com/office/powerpoint/2010/main" val="206606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EFB6B-C20D-421B-8A8E-756B2A97B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HST Stocking</a:t>
            </a:r>
            <a:endParaRPr lang="en-US" sz="54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0CD00-5787-4148-B1EA-C78D268B5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Paper Piecing</a:t>
            </a:r>
          </a:p>
          <a:p>
            <a:r>
              <a:rPr lang="en-US" sz="2200"/>
              <a:t>Pinwheels &amp; Chevrons</a:t>
            </a:r>
          </a:p>
          <a:p>
            <a:r>
              <a:rPr lang="en-US" sz="2200"/>
              <a:t>Quilting</a:t>
            </a:r>
          </a:p>
          <a:p>
            <a:r>
              <a:rPr lang="en-US" sz="2200"/>
              <a:t>Stocking Assembly</a:t>
            </a:r>
          </a:p>
          <a:p>
            <a:r>
              <a:rPr lang="en-US" sz="2200"/>
              <a:t>Adding a hangar &amp; cuff</a:t>
            </a:r>
            <a:endParaRPr lang="en-US" sz="2200" dirty="0"/>
          </a:p>
        </p:txBody>
      </p:sp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EE162F9F-98D7-48C6-AC61-B650E8AB97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" r="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66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53FC9-6FB2-423D-9186-26B295B7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1" y="321734"/>
            <a:ext cx="5136412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Make some Half Square Triangles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D0C1A8FE-80A9-40F8-9892-A9DAD0B06F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9" b="-1"/>
          <a:stretch/>
        </p:blipFill>
        <p:spPr>
          <a:xfrm rot="5400000">
            <a:off x="-539060" y="539058"/>
            <a:ext cx="6858000" cy="5779884"/>
          </a:xfrm>
          <a:prstGeom prst="rect">
            <a:avLst/>
          </a:prstGeom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5D54B-D508-4576-91A5-1AC761820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120" y="1782981"/>
            <a:ext cx="5136412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Choose either size of HST</a:t>
            </a:r>
          </a:p>
          <a:p>
            <a:r>
              <a:rPr lang="en-US" sz="2000"/>
              <a:t>Place fabrics RIGHT sides together with the paper on top</a:t>
            </a:r>
          </a:p>
          <a:p>
            <a:r>
              <a:rPr lang="en-US" sz="2000"/>
              <a:t>Pin paper &amp; fabrics together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51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indoor, person, hand&#10;&#10;Description automatically generated">
            <a:extLst>
              <a:ext uri="{FF2B5EF4-FFF2-40B4-BE49-F238E27FC236}">
                <a16:creationId xmlns:a16="http://schemas.microsoft.com/office/drawing/2014/main" id="{7603E22A-4A88-498A-8F34-98C9D895C0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494" y="1744515"/>
            <a:ext cx="4491958" cy="336896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B89FE-C85A-45F7-A0A3-DBD2F7B5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Prepare to Stitch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00DAF-C9A5-45E4-9D83-A32E9F0BE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9354" y="2798064"/>
            <a:ext cx="5461095" cy="34176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This is simple paper piecing</a:t>
            </a:r>
          </a:p>
          <a:p>
            <a:r>
              <a:rPr lang="en-US" sz="2200">
                <a:solidFill>
                  <a:srgbClr val="FFFFFF"/>
                </a:solidFill>
              </a:rPr>
              <a:t>Shorten your stitch length – A LOT</a:t>
            </a:r>
          </a:p>
          <a:p>
            <a:r>
              <a:rPr lang="en-US" sz="2200">
                <a:solidFill>
                  <a:srgbClr val="FFFFFF"/>
                </a:solidFill>
              </a:rPr>
              <a:t>Shorter stitches make tearing the paper away easier</a:t>
            </a:r>
          </a:p>
        </p:txBody>
      </p:sp>
    </p:spTree>
    <p:extLst>
      <p:ext uri="{BB962C8B-B14F-4D97-AF65-F5344CB8AC3E}">
        <p14:creationId xmlns:p14="http://schemas.microsoft.com/office/powerpoint/2010/main" val="3084245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FD6880-6DA6-4529-AFC4-7166DB33E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Stitch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91C517-1796-4958-8F35-826ACD595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5968984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Stitch along the light grey lines</a:t>
            </a:r>
          </a:p>
          <a:p>
            <a:r>
              <a:rPr lang="en-US" sz="2200" dirty="0"/>
              <a:t>It is ok if you go “out of bound”</a:t>
            </a:r>
          </a:p>
          <a:p>
            <a:r>
              <a:rPr lang="en-US" sz="2200" dirty="0"/>
              <a:t>Don’t forget that square of stitching in the center of the top 4 “squares”</a:t>
            </a:r>
          </a:p>
          <a:p>
            <a:r>
              <a:rPr lang="en-US" sz="2200" dirty="0"/>
              <a:t>DO NOT stitch on the solid black lines</a:t>
            </a:r>
          </a:p>
          <a:p>
            <a:endParaRPr lang="en-US" sz="2200" dirty="0"/>
          </a:p>
        </p:txBody>
      </p:sp>
      <p:pic>
        <p:nvPicPr>
          <p:cNvPr id="11" name="Content Placeholder 9" descr="A close-up of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530075C0-8E0A-44B2-B611-0DCC1EAE25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1" r="8229" b="1"/>
          <a:stretch/>
        </p:blipFill>
        <p:spPr>
          <a:xfrm rot="5400000">
            <a:off x="5995818" y="769296"/>
            <a:ext cx="5682553" cy="486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31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D0EC52BC-33B9-4484-8438-5CB8F5D09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494" y="1744515"/>
            <a:ext cx="4491958" cy="3368969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E06D7-4FC5-4BD1-A434-3A200C7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Trimming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9D9308-071B-4D52-9E99-ACB7EE309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9354" y="2798064"/>
            <a:ext cx="5461095" cy="34176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The black solid lines are your cut lines</a:t>
            </a:r>
          </a:p>
          <a:p>
            <a:r>
              <a:rPr lang="en-US" sz="3200" dirty="0">
                <a:solidFill>
                  <a:srgbClr val="FFFFFF"/>
                </a:solidFill>
              </a:rPr>
              <a:t>Trim around the entire page</a:t>
            </a:r>
          </a:p>
        </p:txBody>
      </p:sp>
    </p:spTree>
    <p:extLst>
      <p:ext uri="{BB962C8B-B14F-4D97-AF65-F5344CB8AC3E}">
        <p14:creationId xmlns:p14="http://schemas.microsoft.com/office/powerpoint/2010/main" val="1313333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4BA36-B874-45A0-A576-A1756988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Keep Trimming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36AE664E-CA2E-4F4C-92F3-28783A1423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4185" y="2823621"/>
            <a:ext cx="3600041" cy="2700030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5181246A-3D0D-470D-815C-A31BDC570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8398485" y="2823621"/>
            <a:ext cx="3600041" cy="2700030"/>
          </a:xfrm>
          <a:prstGeom prst="rect">
            <a:avLst/>
          </a:prstGeom>
        </p:spPr>
      </p:pic>
      <p:pic>
        <p:nvPicPr>
          <p:cNvPr id="6" name="Content Placeholder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8BA0783D-C507-48C4-8E67-41082120BC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467" y="2823622"/>
            <a:ext cx="3600041" cy="270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91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7137C-FB75-4CCE-A680-2191CBD89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en-US" b="1"/>
              <a:t>Free Standing Embroidered Lace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042DC-6620-48D8-B333-CEB00CFC3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en-US"/>
              <a:t>Christmas Ornaments</a:t>
            </a:r>
          </a:p>
        </p:txBody>
      </p:sp>
    </p:spTree>
    <p:extLst>
      <p:ext uri="{BB962C8B-B14F-4D97-AF65-F5344CB8AC3E}">
        <p14:creationId xmlns:p14="http://schemas.microsoft.com/office/powerpoint/2010/main" val="193986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gift wrapping&#10;&#10;Description automatically generated">
            <a:extLst>
              <a:ext uri="{FF2B5EF4-FFF2-40B4-BE49-F238E27FC236}">
                <a16:creationId xmlns:a16="http://schemas.microsoft.com/office/drawing/2014/main" id="{08BF9B9F-CD7B-4A65-B548-BD4D3303C6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7" r="32710"/>
          <a:stretch/>
        </p:blipFill>
        <p:spPr>
          <a:xfrm rot="5400000">
            <a:off x="1405822" y="-1405821"/>
            <a:ext cx="6858000" cy="966964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24001-0DBF-4679-BCDB-727F8019B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Tear &amp; Press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C76C1-3C61-44A3-9EAF-E4AC10D68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Tear off/remove papers</a:t>
            </a:r>
          </a:p>
          <a:p>
            <a:pPr marL="0" indent="0">
              <a:buNone/>
            </a:pPr>
            <a:r>
              <a:rPr lang="en-US" sz="2400" dirty="0"/>
              <a:t>Press open</a:t>
            </a:r>
          </a:p>
          <a:p>
            <a:r>
              <a:rPr lang="en-US" sz="2000" dirty="0"/>
              <a:t>For Pinwheels press all to the dark</a:t>
            </a:r>
          </a:p>
          <a:p>
            <a:r>
              <a:rPr lang="en-US" sz="2000" dirty="0"/>
              <a:t>For Chevron press open or press half to dark, half to light</a:t>
            </a:r>
          </a:p>
        </p:txBody>
      </p:sp>
    </p:spTree>
    <p:extLst>
      <p:ext uri="{BB962C8B-B14F-4D97-AF65-F5344CB8AC3E}">
        <p14:creationId xmlns:p14="http://schemas.microsoft.com/office/powerpoint/2010/main" val="3991413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B1176-53B2-4409-A309-61547323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Chevron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chart&#10;&#10;Description automatically generated">
            <a:extLst>
              <a:ext uri="{FF2B5EF4-FFF2-40B4-BE49-F238E27FC236}">
                <a16:creationId xmlns:a16="http://schemas.microsoft.com/office/drawing/2014/main" id="{1A1A91D5-150A-4388-B101-84FF778EBA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552610"/>
            <a:ext cx="4777381" cy="358303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B1F18-64EF-477D-B83A-83AE11BBB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/>
              <a:t>To create a chevron design this is the layout</a:t>
            </a:r>
          </a:p>
          <a:p>
            <a:pPr marL="0"/>
            <a:r>
              <a:rPr lang="en-US"/>
              <a:t>Key points – you will struggle if you press all seams the same way</a:t>
            </a:r>
          </a:p>
        </p:txBody>
      </p:sp>
    </p:spTree>
    <p:extLst>
      <p:ext uri="{BB962C8B-B14F-4D97-AF65-F5344CB8AC3E}">
        <p14:creationId xmlns:p14="http://schemas.microsoft.com/office/powerpoint/2010/main" val="4202427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D63A2-52E1-41C4-9B01-E1AEE9FE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Pinwheels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F0A423-37AB-4E0B-B6DD-06CA0EAAA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/>
              <a:t>To create pinwheels this is the layout</a:t>
            </a:r>
          </a:p>
          <a:p>
            <a:pPr marL="0" indent="0">
              <a:buNone/>
            </a:pPr>
            <a:r>
              <a:rPr lang="en-US" sz="2200"/>
              <a:t>Pressing all seams the same direction works great with this layout</a:t>
            </a:r>
            <a:endParaRPr lang="en-US" sz="2200" dirty="0"/>
          </a:p>
        </p:txBody>
      </p:sp>
      <p:pic>
        <p:nvPicPr>
          <p:cNvPr id="9" name="Content Placeholder 5" descr="A close-up of some flags&#10;&#10;Description automatically generated with low confidence">
            <a:extLst>
              <a:ext uri="{FF2B5EF4-FFF2-40B4-BE49-F238E27FC236}">
                <a16:creationId xmlns:a16="http://schemas.microsoft.com/office/drawing/2014/main" id="{8B053CBD-BDDC-4F17-87A4-A75E671E29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9612" y="1337310"/>
            <a:ext cx="557784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74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C5EEC8-A29C-49CC-83D9-1FBE4348B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Stocking Assembly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44C940F6-6424-427B-BEC3-2C2E5D2C3C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9" r="28668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02CDB-3B2E-4689-B3D6-68B1B5C4E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200" dirty="0"/>
              <a:t>Print template, tape &amp; cut it out</a:t>
            </a:r>
          </a:p>
          <a:p>
            <a:pPr marL="0" indent="0">
              <a:buNone/>
            </a:pPr>
            <a:r>
              <a:rPr lang="en-US" sz="2200" dirty="0"/>
              <a:t>Use template to determine how large to piece your HST chevron or pinwheel design</a:t>
            </a:r>
          </a:p>
          <a:p>
            <a:pPr marL="0" indent="0">
              <a:buNone/>
            </a:pPr>
            <a:r>
              <a:rPr lang="en-US" sz="2200" dirty="0"/>
              <a:t>Stack your “top”, batting &amp; lining fabric &amp; quilt as desired</a:t>
            </a:r>
          </a:p>
          <a:p>
            <a:pPr marL="0" indent="0">
              <a:buNone/>
            </a:pPr>
            <a:r>
              <a:rPr lang="en-US" sz="2200" dirty="0"/>
              <a:t>Choose a single or quilted layer for the stocking back – stack &amp; quilt as desired if appropriate</a:t>
            </a:r>
          </a:p>
          <a:p>
            <a:pPr marL="0" indent="0">
              <a:buNone/>
            </a:pPr>
            <a:r>
              <a:rPr lang="en-US" sz="2200" dirty="0"/>
              <a:t>Mark &amp; cut the pattern on front &amp; back (make sure your pattern is right side up/down so your toes match!)</a:t>
            </a:r>
          </a:p>
        </p:txBody>
      </p:sp>
    </p:spTree>
    <p:extLst>
      <p:ext uri="{BB962C8B-B14F-4D97-AF65-F5344CB8AC3E}">
        <p14:creationId xmlns:p14="http://schemas.microsoft.com/office/powerpoint/2010/main" val="3619781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7FA98AA4-9C71-4C4E-941E-9EC7AB0BC0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2" r="24756"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2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BAD21-1E0C-482E-8D7D-E70F7EFA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Front &amp; Back Assembly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E9BC7D-716A-44EB-84F3-F61522E66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Layer stocking front &amp; back with RIGHT sides together and pin</a:t>
            </a:r>
          </a:p>
          <a:p>
            <a:pPr marL="0" indent="0">
              <a:buNone/>
            </a:pPr>
            <a:r>
              <a:rPr lang="en-US" sz="2400" dirty="0"/>
              <a:t>If you are attaching a hangar sew it hanging down “into” the stocking attached to the back corner</a:t>
            </a:r>
          </a:p>
        </p:txBody>
      </p:sp>
    </p:spTree>
    <p:extLst>
      <p:ext uri="{BB962C8B-B14F-4D97-AF65-F5344CB8AC3E}">
        <p14:creationId xmlns:p14="http://schemas.microsoft.com/office/powerpoint/2010/main" val="1463081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red&#10;&#10;Description automatically generated">
            <a:extLst>
              <a:ext uri="{FF2B5EF4-FFF2-40B4-BE49-F238E27FC236}">
                <a16:creationId xmlns:a16="http://schemas.microsoft.com/office/drawing/2014/main" id="{2D5E98B3-17FA-43D3-AF0C-287C672D6C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6811"/>
          <a:stretch/>
        </p:blipFill>
        <p:spPr>
          <a:xfrm rot="5400000">
            <a:off x="-1186468" y="1186467"/>
            <a:ext cx="6309360" cy="3936424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B92EF-B9F1-44F6-969B-AA45E2E8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Hangar details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2F99A58-A29A-4E65-B6EB-3B077D5F9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91391" y="443668"/>
            <a:ext cx="371246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1700"/>
              <a:t>Jumping ahead a bit to a finished stocking but you can see the hangar placement &amp; how it lays down “into” the stocking on the left is how you sew it on.</a:t>
            </a:r>
          </a:p>
        </p:txBody>
      </p:sp>
      <p:pic>
        <p:nvPicPr>
          <p:cNvPr id="6" name="Content Placeholder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BF0DD3C-CEA1-4E66-A813-D2BCAB480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23495" b="1"/>
          <a:stretch/>
        </p:blipFill>
        <p:spPr>
          <a:xfrm rot="5400000">
            <a:off x="4249127" y="2480009"/>
            <a:ext cx="3735926" cy="392277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1F2A8A-7D79-423D-B51E-68288EF2EE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1" b="3"/>
          <a:stretch/>
        </p:blipFill>
        <p:spPr>
          <a:xfrm rot="5400000">
            <a:off x="8366848" y="2484207"/>
            <a:ext cx="3749236" cy="39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32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4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58B70-A33B-46B9-A6C9-146BDCDF7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/>
              <a:t>Sew Stocking Front &amp; Back</a:t>
            </a:r>
          </a:p>
        </p:txBody>
      </p:sp>
      <p:pic>
        <p:nvPicPr>
          <p:cNvPr id="8" name="Content Placeholder 7" descr="A close-up of a person holding a fishing net&#10;&#10;Description automatically generated with low confidence">
            <a:extLst>
              <a:ext uri="{FF2B5EF4-FFF2-40B4-BE49-F238E27FC236}">
                <a16:creationId xmlns:a16="http://schemas.microsoft.com/office/drawing/2014/main" id="{1FD7D469-2DA9-4754-82FA-06ABABF67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r="19752" b="-2"/>
          <a:stretch/>
        </p:blipFill>
        <p:spPr>
          <a:xfrm rot="5400000">
            <a:off x="1235360" y="-116524"/>
            <a:ext cx="3927031" cy="4800160"/>
          </a:xfrm>
          <a:prstGeom prst="rect">
            <a:avLst/>
          </a:prstGeom>
        </p:spPr>
      </p:pic>
      <p:pic>
        <p:nvPicPr>
          <p:cNvPr id="6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EA28F714-873C-4A6F-BF68-16E179BC1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8021" b="1"/>
          <a:stretch/>
        </p:blipFill>
        <p:spPr>
          <a:xfrm rot="5400000">
            <a:off x="7026560" y="347121"/>
            <a:ext cx="3927031" cy="3872869"/>
          </a:xfrm>
          <a:prstGeom prst="rect">
            <a:avLst/>
          </a:prstGeom>
        </p:spPr>
      </p:pic>
      <p:sp>
        <p:nvSpPr>
          <p:cNvPr id="42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63E7663-4765-4405-AC49-90CA55D8A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3999" y="4440365"/>
            <a:ext cx="6214871" cy="17226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200"/>
              <a:t>Stitch down the sides &amp; bottom leaving the top open</a:t>
            </a:r>
          </a:p>
          <a:p>
            <a:pPr marL="0"/>
            <a:r>
              <a:rPr lang="en-US" sz="2200"/>
              <a:t>Using a scissors trim the curves – do NOT cut through your stitching line</a:t>
            </a:r>
          </a:p>
        </p:txBody>
      </p:sp>
    </p:spTree>
    <p:extLst>
      <p:ext uri="{BB962C8B-B14F-4D97-AF65-F5344CB8AC3E}">
        <p14:creationId xmlns:p14="http://schemas.microsoft.com/office/powerpoint/2010/main" val="2596758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4704E158-15AD-417D-864E-6F861E4717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494" y="1744515"/>
            <a:ext cx="4491958" cy="3368969"/>
          </a:xfrm>
          <a:prstGeom prst="rect">
            <a:avLst/>
          </a:prstGeom>
        </p:spPr>
      </p:pic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D5F48-6D76-49ED-9120-097DA936C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354" y="457201"/>
            <a:ext cx="5337270" cy="1835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Make the cuff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49B530FE-A87D-41A0-A920-ADC6539EA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353" y="2560829"/>
            <a:ext cx="5029200" cy="18288"/>
          </a:xfrm>
          <a:custGeom>
            <a:avLst/>
            <a:gdLst>
              <a:gd name="connsiteX0" fmla="*/ 0 w 5029200"/>
              <a:gd name="connsiteY0" fmla="*/ 0 h 18288"/>
              <a:gd name="connsiteX1" fmla="*/ 528066 w 5029200"/>
              <a:gd name="connsiteY1" fmla="*/ 0 h 18288"/>
              <a:gd name="connsiteX2" fmla="*/ 1207008 w 5029200"/>
              <a:gd name="connsiteY2" fmla="*/ 0 h 18288"/>
              <a:gd name="connsiteX3" fmla="*/ 1785366 w 5029200"/>
              <a:gd name="connsiteY3" fmla="*/ 0 h 18288"/>
              <a:gd name="connsiteX4" fmla="*/ 2313432 w 5029200"/>
              <a:gd name="connsiteY4" fmla="*/ 0 h 18288"/>
              <a:gd name="connsiteX5" fmla="*/ 2992374 w 5029200"/>
              <a:gd name="connsiteY5" fmla="*/ 0 h 18288"/>
              <a:gd name="connsiteX6" fmla="*/ 3621024 w 5029200"/>
              <a:gd name="connsiteY6" fmla="*/ 0 h 18288"/>
              <a:gd name="connsiteX7" fmla="*/ 4249674 w 5029200"/>
              <a:gd name="connsiteY7" fmla="*/ 0 h 18288"/>
              <a:gd name="connsiteX8" fmla="*/ 5029200 w 5029200"/>
              <a:gd name="connsiteY8" fmla="*/ 0 h 18288"/>
              <a:gd name="connsiteX9" fmla="*/ 5029200 w 5029200"/>
              <a:gd name="connsiteY9" fmla="*/ 18288 h 18288"/>
              <a:gd name="connsiteX10" fmla="*/ 4501134 w 5029200"/>
              <a:gd name="connsiteY10" fmla="*/ 18288 h 18288"/>
              <a:gd name="connsiteX11" fmla="*/ 4023360 w 5029200"/>
              <a:gd name="connsiteY11" fmla="*/ 18288 h 18288"/>
              <a:gd name="connsiteX12" fmla="*/ 3344418 w 5029200"/>
              <a:gd name="connsiteY12" fmla="*/ 18288 h 18288"/>
              <a:gd name="connsiteX13" fmla="*/ 2816352 w 5029200"/>
              <a:gd name="connsiteY13" fmla="*/ 18288 h 18288"/>
              <a:gd name="connsiteX14" fmla="*/ 2137410 w 5029200"/>
              <a:gd name="connsiteY14" fmla="*/ 18288 h 18288"/>
              <a:gd name="connsiteX15" fmla="*/ 1408176 w 5029200"/>
              <a:gd name="connsiteY15" fmla="*/ 18288 h 18288"/>
              <a:gd name="connsiteX16" fmla="*/ 829818 w 5029200"/>
              <a:gd name="connsiteY16" fmla="*/ 18288 h 18288"/>
              <a:gd name="connsiteX17" fmla="*/ 0 w 5029200"/>
              <a:gd name="connsiteY17" fmla="*/ 18288 h 18288"/>
              <a:gd name="connsiteX18" fmla="*/ 0 w 5029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29200" h="18288" fill="none" extrusionOk="0">
                <a:moveTo>
                  <a:pt x="0" y="0"/>
                </a:moveTo>
                <a:cubicBezTo>
                  <a:pt x="142937" y="1696"/>
                  <a:pt x="371859" y="12840"/>
                  <a:pt x="528066" y="0"/>
                </a:cubicBezTo>
                <a:cubicBezTo>
                  <a:pt x="684273" y="-12840"/>
                  <a:pt x="928949" y="-5725"/>
                  <a:pt x="1207008" y="0"/>
                </a:cubicBezTo>
                <a:cubicBezTo>
                  <a:pt x="1485067" y="5725"/>
                  <a:pt x="1562886" y="-21331"/>
                  <a:pt x="1785366" y="0"/>
                </a:cubicBezTo>
                <a:cubicBezTo>
                  <a:pt x="2007846" y="21331"/>
                  <a:pt x="2056226" y="25221"/>
                  <a:pt x="2313432" y="0"/>
                </a:cubicBezTo>
                <a:cubicBezTo>
                  <a:pt x="2570638" y="-25221"/>
                  <a:pt x="2732455" y="16294"/>
                  <a:pt x="2992374" y="0"/>
                </a:cubicBezTo>
                <a:cubicBezTo>
                  <a:pt x="3252293" y="-16294"/>
                  <a:pt x="3319267" y="-29774"/>
                  <a:pt x="3621024" y="0"/>
                </a:cubicBezTo>
                <a:cubicBezTo>
                  <a:pt x="3922781" y="29774"/>
                  <a:pt x="3998107" y="-1004"/>
                  <a:pt x="4249674" y="0"/>
                </a:cubicBezTo>
                <a:cubicBezTo>
                  <a:pt x="4501241" y="1004"/>
                  <a:pt x="4792523" y="-4510"/>
                  <a:pt x="5029200" y="0"/>
                </a:cubicBezTo>
                <a:cubicBezTo>
                  <a:pt x="5029730" y="6954"/>
                  <a:pt x="5029934" y="12839"/>
                  <a:pt x="5029200" y="18288"/>
                </a:cubicBezTo>
                <a:cubicBezTo>
                  <a:pt x="4805432" y="23154"/>
                  <a:pt x="4715801" y="17034"/>
                  <a:pt x="4501134" y="18288"/>
                </a:cubicBezTo>
                <a:cubicBezTo>
                  <a:pt x="4286467" y="19542"/>
                  <a:pt x="4193719" y="41701"/>
                  <a:pt x="4023360" y="18288"/>
                </a:cubicBezTo>
                <a:cubicBezTo>
                  <a:pt x="3853001" y="-5125"/>
                  <a:pt x="3676466" y="16909"/>
                  <a:pt x="3344418" y="18288"/>
                </a:cubicBezTo>
                <a:cubicBezTo>
                  <a:pt x="3012370" y="19667"/>
                  <a:pt x="2945824" y="14410"/>
                  <a:pt x="2816352" y="18288"/>
                </a:cubicBezTo>
                <a:cubicBezTo>
                  <a:pt x="2686880" y="22166"/>
                  <a:pt x="2438351" y="13507"/>
                  <a:pt x="2137410" y="18288"/>
                </a:cubicBezTo>
                <a:cubicBezTo>
                  <a:pt x="1836469" y="23069"/>
                  <a:pt x="1581391" y="46111"/>
                  <a:pt x="1408176" y="18288"/>
                </a:cubicBezTo>
                <a:cubicBezTo>
                  <a:pt x="1234961" y="-9535"/>
                  <a:pt x="1040489" y="-7495"/>
                  <a:pt x="829818" y="18288"/>
                </a:cubicBezTo>
                <a:cubicBezTo>
                  <a:pt x="619147" y="44071"/>
                  <a:pt x="238626" y="3756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029200" h="18288" stroke="0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907099" y="-19195"/>
                  <a:pt x="1056132" y="0"/>
                </a:cubicBezTo>
                <a:cubicBezTo>
                  <a:pt x="1205165" y="19195"/>
                  <a:pt x="1612834" y="-24928"/>
                  <a:pt x="1785366" y="0"/>
                </a:cubicBezTo>
                <a:cubicBezTo>
                  <a:pt x="1957898" y="24928"/>
                  <a:pt x="2149044" y="19108"/>
                  <a:pt x="2363724" y="0"/>
                </a:cubicBezTo>
                <a:cubicBezTo>
                  <a:pt x="2578404" y="-19108"/>
                  <a:pt x="2759981" y="-21788"/>
                  <a:pt x="2942082" y="0"/>
                </a:cubicBezTo>
                <a:cubicBezTo>
                  <a:pt x="3124183" y="21788"/>
                  <a:pt x="3482217" y="8836"/>
                  <a:pt x="3671316" y="0"/>
                </a:cubicBezTo>
                <a:cubicBezTo>
                  <a:pt x="3860415" y="-8836"/>
                  <a:pt x="4058665" y="-25048"/>
                  <a:pt x="4199382" y="0"/>
                </a:cubicBezTo>
                <a:cubicBezTo>
                  <a:pt x="4340099" y="25048"/>
                  <a:pt x="4735096" y="-22088"/>
                  <a:pt x="5029200" y="0"/>
                </a:cubicBezTo>
                <a:cubicBezTo>
                  <a:pt x="5028517" y="5414"/>
                  <a:pt x="5028480" y="12510"/>
                  <a:pt x="5029200" y="18288"/>
                </a:cubicBezTo>
                <a:cubicBezTo>
                  <a:pt x="4891577" y="31493"/>
                  <a:pt x="4684146" y="-2509"/>
                  <a:pt x="4501134" y="18288"/>
                </a:cubicBezTo>
                <a:cubicBezTo>
                  <a:pt x="4318122" y="39085"/>
                  <a:pt x="4030703" y="3672"/>
                  <a:pt x="3872484" y="18288"/>
                </a:cubicBezTo>
                <a:cubicBezTo>
                  <a:pt x="3714265" y="32905"/>
                  <a:pt x="3546134" y="7501"/>
                  <a:pt x="3294126" y="18288"/>
                </a:cubicBezTo>
                <a:cubicBezTo>
                  <a:pt x="3042118" y="29075"/>
                  <a:pt x="2912116" y="11153"/>
                  <a:pt x="2564892" y="18288"/>
                </a:cubicBezTo>
                <a:cubicBezTo>
                  <a:pt x="2217668" y="25423"/>
                  <a:pt x="2095118" y="11659"/>
                  <a:pt x="1835658" y="18288"/>
                </a:cubicBezTo>
                <a:cubicBezTo>
                  <a:pt x="1576198" y="24917"/>
                  <a:pt x="1500897" y="19889"/>
                  <a:pt x="1307592" y="18288"/>
                </a:cubicBezTo>
                <a:cubicBezTo>
                  <a:pt x="1114287" y="16687"/>
                  <a:pt x="961527" y="47453"/>
                  <a:pt x="678942" y="18288"/>
                </a:cubicBezTo>
                <a:cubicBezTo>
                  <a:pt x="396357" y="-10877"/>
                  <a:pt x="271066" y="23005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635A0-5DC2-4950-82A1-DBAFDF593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9354" y="2798064"/>
            <a:ext cx="5461095" cy="34176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rgbClr val="FFFFFF"/>
                </a:solidFill>
              </a:rPr>
              <a:t>Cut a 6.5x15.5” rectangle of fabric</a:t>
            </a:r>
          </a:p>
          <a:p>
            <a:r>
              <a:rPr lang="en-US" sz="2200">
                <a:solidFill>
                  <a:srgbClr val="FFFFFF"/>
                </a:solidFill>
              </a:rPr>
              <a:t>Fold rectangle in half on the long side with right sides together</a:t>
            </a:r>
          </a:p>
          <a:p>
            <a:r>
              <a:rPr lang="en-US" sz="2200">
                <a:solidFill>
                  <a:srgbClr val="FFFFFF"/>
                </a:solidFill>
              </a:rPr>
              <a:t>Stitch short edge</a:t>
            </a:r>
          </a:p>
        </p:txBody>
      </p:sp>
    </p:spTree>
    <p:extLst>
      <p:ext uri="{BB962C8B-B14F-4D97-AF65-F5344CB8AC3E}">
        <p14:creationId xmlns:p14="http://schemas.microsoft.com/office/powerpoint/2010/main" val="84289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2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C4A86-420B-462D-A304-8CD51E689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Cuff next steps</a:t>
            </a:r>
          </a:p>
        </p:txBody>
      </p:sp>
      <p:sp>
        <p:nvSpPr>
          <p:cNvPr id="54" name="Rectangle 2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ectangle 2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79208C4-57F4-4167-9BF9-D70A27C452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/>
              <a:t>Press seam open</a:t>
            </a:r>
          </a:p>
          <a:p>
            <a:r>
              <a:rPr lang="en-US" sz="1700"/>
              <a:t>Flip the cuff right side out</a:t>
            </a:r>
          </a:p>
          <a:p>
            <a:r>
              <a:rPr lang="en-US" sz="1700"/>
              <a:t>Fold the cuff in half  with the seam on the inside</a:t>
            </a:r>
          </a:p>
          <a:p>
            <a:r>
              <a:rPr lang="en-US" sz="1700"/>
              <a:t>Stitch the cuff closed</a:t>
            </a:r>
          </a:p>
        </p:txBody>
      </p:sp>
      <p:pic>
        <p:nvPicPr>
          <p:cNvPr id="8" name="Content Placeholder 7" descr="A picture containing yellow&#10;&#10;Description automatically generated">
            <a:extLst>
              <a:ext uri="{FF2B5EF4-FFF2-40B4-BE49-F238E27FC236}">
                <a16:creationId xmlns:a16="http://schemas.microsoft.com/office/drawing/2014/main" id="{0DB8C434-3995-45FF-A507-DCC26FEA6E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r="21352"/>
          <a:stretch/>
        </p:blipFill>
        <p:spPr>
          <a:xfrm rot="5400000">
            <a:off x="984515" y="1441715"/>
            <a:ext cx="4431770" cy="6400800"/>
          </a:xfrm>
          <a:prstGeom prst="rect">
            <a:avLst/>
          </a:prstGeom>
        </p:spPr>
      </p:pic>
      <p:pic>
        <p:nvPicPr>
          <p:cNvPr id="20" name="Content Placeholder 5" descr="A hand holding a yellow bag&#10;&#10;Description automatically generated with medium confidence">
            <a:extLst>
              <a:ext uri="{FF2B5EF4-FFF2-40B4-BE49-F238E27FC236}">
                <a16:creationId xmlns:a16="http://schemas.microsoft.com/office/drawing/2014/main" id="{17FC4D6B-84D8-47FE-A51C-B000527E7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/>
        </p:blipFill>
        <p:spPr>
          <a:xfrm rot="5400000">
            <a:off x="5962650" y="628650"/>
            <a:ext cx="6857999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772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DA40D-8136-4A14-9E36-CF23DD63C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Cuff next steps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60F876A-BB36-4EE2-90BE-794330E1F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/>
              <a:t>Tuck the cuff into the stocking with the raw edges lined up</a:t>
            </a:r>
          </a:p>
          <a:p>
            <a:r>
              <a:rPr lang="en-US" sz="1700"/>
              <a:t>Line the seam up with the center of the back of the stocking</a:t>
            </a:r>
          </a:p>
          <a:p>
            <a:r>
              <a:rPr lang="en-US" sz="1700"/>
              <a:t>Pin &amp; stitch the cuff to the stocking</a:t>
            </a:r>
          </a:p>
        </p:txBody>
      </p:sp>
      <p:pic>
        <p:nvPicPr>
          <p:cNvPr id="10" name="Content Placeholder 9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81BBD14-9200-4BF9-8931-9BA621F41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0" r="29041"/>
          <a:stretch/>
        </p:blipFill>
        <p:spPr>
          <a:xfrm rot="5400000">
            <a:off x="1251215" y="1708414"/>
            <a:ext cx="3898370" cy="6400801"/>
          </a:xfrm>
          <a:prstGeom prst="rect">
            <a:avLst/>
          </a:prstGeom>
        </p:spPr>
      </p:pic>
      <p:pic>
        <p:nvPicPr>
          <p:cNvPr id="12" name="Content Placeholder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380D8AE-95C8-40CA-ADA8-47E4262C70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/>
        </p:blipFill>
        <p:spPr>
          <a:xfrm rot="5400000">
            <a:off x="5962650" y="628650"/>
            <a:ext cx="6857999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0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095F1-374F-4110-A695-09A279AE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Materials List								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99164-6865-43E4-82DD-58CECC318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Embroidery machine</a:t>
            </a:r>
          </a:p>
          <a:p>
            <a:r>
              <a:rPr lang="en-US" dirty="0"/>
              <a:t>Embroidery design pattern</a:t>
            </a:r>
          </a:p>
          <a:p>
            <a:r>
              <a:rPr lang="en-US" dirty="0"/>
              <a:t>Embroidery needles</a:t>
            </a:r>
          </a:p>
          <a:p>
            <a:r>
              <a:rPr lang="en-US" dirty="0"/>
              <a:t>Embroidery thread</a:t>
            </a:r>
          </a:p>
          <a:p>
            <a:r>
              <a:rPr lang="en-US" dirty="0"/>
              <a:t>Embroidery design</a:t>
            </a:r>
          </a:p>
          <a:p>
            <a:r>
              <a:rPr lang="en-US" dirty="0"/>
              <a:t>Embroidery hoop to fit the design</a:t>
            </a:r>
          </a:p>
          <a:p>
            <a:r>
              <a:rPr lang="en-US" dirty="0"/>
              <a:t>Curved scissors</a:t>
            </a:r>
          </a:p>
          <a:p>
            <a:r>
              <a:rPr lang="en-US" dirty="0"/>
              <a:t>Wash Away/Soluble stabilizer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53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0E110E-8A22-4C9B-9182-3465B96B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Finish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51D174-2E82-43B9-913C-45378835A0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" b="4"/>
          <a:stretch/>
        </p:blipFill>
        <p:spPr>
          <a:xfrm rot="5400000">
            <a:off x="3617001" y="2272272"/>
            <a:ext cx="4520560" cy="3419856"/>
          </a:xfrm>
          <a:prstGeom prst="rect">
            <a:avLst/>
          </a:prstGeom>
        </p:spPr>
      </p:pic>
      <p:pic>
        <p:nvPicPr>
          <p:cNvPr id="6" name="Content Placeholder 5" descr="A picture containing accessory, fabric&#10;&#10;Description automatically generated">
            <a:extLst>
              <a:ext uri="{FF2B5EF4-FFF2-40B4-BE49-F238E27FC236}">
                <a16:creationId xmlns:a16="http://schemas.microsoft.com/office/drawing/2014/main" id="{9AFDE775-4B3C-4E1E-BB90-54E0C120B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"/>
          <a:stretch/>
        </p:blipFill>
        <p:spPr>
          <a:xfrm rot="5400000">
            <a:off x="-74428" y="2271902"/>
            <a:ext cx="4520560" cy="3420596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D788662-D377-4CB4-9E6F-66018E3C16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4646" y="1721921"/>
            <a:ext cx="3609142" cy="45205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Flip stocking right side out</a:t>
            </a:r>
          </a:p>
          <a:p>
            <a:r>
              <a:rPr lang="en-US" sz="2400"/>
              <a:t>Push the seams out focusing especially on the curves</a:t>
            </a:r>
          </a:p>
          <a:p>
            <a:pPr lvl="1"/>
            <a:r>
              <a:rPr lang="en-US" sz="2000"/>
              <a:t>Use a chop stick, purple thang, or other tool</a:t>
            </a:r>
          </a:p>
          <a:p>
            <a:r>
              <a:rPr lang="en-US" sz="2400"/>
              <a:t>Fold the cuff down over the stocking</a:t>
            </a:r>
          </a:p>
          <a:p>
            <a:r>
              <a:rPr lang="en-US" sz="2400"/>
              <a:t>Carefully press all seams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1924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12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E047B-A6EA-4EE9-87EA-B1A52028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 ???</a:t>
            </a:r>
          </a:p>
        </p:txBody>
      </p:sp>
      <p:sp>
        <p:nvSpPr>
          <p:cNvPr id="10" name="Arc 14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B7BF3F-EF94-4E7B-9E14-5DDC54AA1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Set up your Embroidery Machine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CFEF0-E8A4-4210-A72F-23AE34344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Follow the instructions in your sewing machine manual </a:t>
            </a:r>
          </a:p>
          <a:p>
            <a:pPr lvl="1"/>
            <a:r>
              <a:rPr lang="en-US" dirty="0"/>
              <a:t>Put in a new embroidery needle </a:t>
            </a:r>
          </a:p>
          <a:p>
            <a:pPr lvl="1"/>
            <a:r>
              <a:rPr lang="en-US" dirty="0"/>
              <a:t>Ensure you have dropped your feed dogs</a:t>
            </a:r>
          </a:p>
          <a:p>
            <a:pPr lvl="1"/>
            <a:r>
              <a:rPr lang="en-US" dirty="0"/>
              <a:t>Put your single stitch throat plate on your machine</a:t>
            </a:r>
          </a:p>
          <a:p>
            <a:pPr lvl="1"/>
            <a:r>
              <a:rPr lang="en-US" dirty="0"/>
              <a:t>Put your embroidery foot on your machine</a:t>
            </a:r>
          </a:p>
          <a:p>
            <a:pPr lvl="1"/>
            <a:r>
              <a:rPr lang="en-US" dirty="0"/>
              <a:t>Use the correct bobbin case (if applicable)</a:t>
            </a:r>
          </a:p>
          <a:p>
            <a:pPr lvl="1"/>
            <a:r>
              <a:rPr lang="en-US" dirty="0"/>
              <a:t>Connect your embroidery module (make sure you are working on a flat stable surface)</a:t>
            </a:r>
          </a:p>
          <a:p>
            <a:pPr lvl="1"/>
            <a:r>
              <a:rPr lang="en-US" dirty="0"/>
              <a:t>Wind bobbins in your desired colors. </a:t>
            </a:r>
          </a:p>
          <a:p>
            <a:pPr lvl="2"/>
            <a:r>
              <a:rPr lang="en-US" dirty="0"/>
              <a:t>Just a hint if you use white in the bobbin you can always color the back with a matching Sharpie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11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9CF53-738D-4AA0-AB3D-451913D6F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Hoop your stabilizer		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9D277-D0CE-40F6-B225-55C556ECD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You will use a water soluble or wash away stabilizer. </a:t>
            </a:r>
          </a:p>
          <a:p>
            <a:r>
              <a:rPr lang="en-US" dirty="0"/>
              <a:t>For stand alone lace I use two layers of stabilizer</a:t>
            </a:r>
          </a:p>
          <a:p>
            <a:r>
              <a:rPr lang="en-US" dirty="0"/>
              <a:t>Select the hoop size that will support your chosen designs</a:t>
            </a:r>
          </a:p>
          <a:p>
            <a:pPr lvl="1"/>
            <a:r>
              <a:rPr lang="en-US" dirty="0"/>
              <a:t>You can verify on your machine if you have the right sized hoop, or by the size of your hoop vs. the size of your design</a:t>
            </a:r>
          </a:p>
          <a:p>
            <a:r>
              <a:rPr lang="en-US" dirty="0"/>
              <a:t>Hoop your stabilizer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9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418AB1-CCB1-4BDA-A6A5-78965448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201400" cy="1106424"/>
          </a:xfrm>
        </p:spPr>
        <p:txBody>
          <a:bodyPr>
            <a:normAutofit/>
          </a:bodyPr>
          <a:lstStyle/>
          <a:p>
            <a:r>
              <a:rPr lang="en-US" sz="3600"/>
              <a:t>Hooped stabilizer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7ACEBFB-222A-4175-8024-3DF4D2B542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r="1892" b="2"/>
          <a:stretch/>
        </p:blipFill>
        <p:spPr>
          <a:xfrm>
            <a:off x="1796914" y="1292019"/>
            <a:ext cx="7856103" cy="52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61CB2-409C-4985-86D2-F90397BC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Open your design on your machine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BE0DA-7A12-45C6-8348-0CCE2D640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sz="1800"/>
              <a:t>Select the correct hoop on your machine</a:t>
            </a:r>
          </a:p>
          <a:p>
            <a:r>
              <a:rPr lang="en-US" sz="1800"/>
              <a:t>Put your embroidery hoop on your machine</a:t>
            </a:r>
          </a:p>
          <a:p>
            <a:r>
              <a:rPr lang="en-US" sz="1800"/>
              <a:t>Confirm your chosen design will fit in your hoop</a:t>
            </a:r>
          </a:p>
          <a:p>
            <a:r>
              <a:rPr lang="en-US" sz="1800"/>
              <a:t>Run your outline stitch (if applicable)</a:t>
            </a:r>
          </a:p>
          <a:p>
            <a:r>
              <a:rPr lang="en-US" sz="1800"/>
              <a:t>Start your embroidery design</a:t>
            </a:r>
          </a:p>
          <a:p>
            <a:r>
              <a:rPr lang="en-US" sz="1800"/>
              <a:t>Your machine will stop when your design has a color change</a:t>
            </a:r>
          </a:p>
          <a:p>
            <a:r>
              <a:rPr lang="en-US" sz="1800"/>
              <a:t>Change your thread and or bobbin if you desire to the next color</a:t>
            </a:r>
          </a:p>
          <a:p>
            <a:r>
              <a:rPr lang="en-US" sz="1800"/>
              <a:t>Your machine will automatically stop when the design is finished</a:t>
            </a:r>
          </a:p>
        </p:txBody>
      </p:sp>
    </p:spTree>
    <p:extLst>
      <p:ext uri="{BB962C8B-B14F-4D97-AF65-F5344CB8AC3E}">
        <p14:creationId xmlns:p14="http://schemas.microsoft.com/office/powerpoint/2010/main" val="405897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D201CC-3391-4F0A-B68D-C44CFAD2D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r="1357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0E98A-6F58-48EF-BE0D-E027A6B4B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Machine ready for a thread change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02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77F519-3922-428C-932D-D601CFD38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sz="3100">
                <a:solidFill>
                  <a:srgbClr val="FFFFFF"/>
                </a:solidFill>
              </a:rPr>
              <a:t>Next Steps</a:t>
            </a:r>
            <a:br>
              <a:rPr lang="en-US" sz="3100">
                <a:solidFill>
                  <a:srgbClr val="FFFFFF"/>
                </a:solidFill>
              </a:rPr>
            </a:br>
            <a:r>
              <a:rPr lang="en-US" sz="3100">
                <a:solidFill>
                  <a:srgbClr val="FFFFFF"/>
                </a:solidFill>
              </a:rPr>
              <a:t>		</a:t>
            </a: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43E5AD-D1C7-402B-ACBB-E2E77F74137E}"/>
              </a:ext>
            </a:extLst>
          </p:cNvPr>
          <p:cNvGrpSpPr/>
          <p:nvPr/>
        </p:nvGrpSpPr>
        <p:grpSpPr>
          <a:xfrm>
            <a:off x="1407279" y="2787635"/>
            <a:ext cx="9377440" cy="2377890"/>
            <a:chOff x="1407279" y="2787635"/>
            <a:chExt cx="9377440" cy="237789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98562A1-48F8-4235-AA51-F8BA3CF3E21C}"/>
                </a:ext>
              </a:extLst>
            </p:cNvPr>
            <p:cNvSpPr/>
            <p:nvPr/>
          </p:nvSpPr>
          <p:spPr>
            <a:xfrm>
              <a:off x="1811390" y="2787635"/>
              <a:ext cx="1264141" cy="126414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0DDFDF5-0C16-455C-894D-DBA3B8C25C6A}"/>
                </a:ext>
              </a:extLst>
            </p:cNvPr>
            <p:cNvSpPr/>
            <p:nvPr/>
          </p:nvSpPr>
          <p:spPr>
            <a:xfrm>
              <a:off x="1407279" y="4445525"/>
              <a:ext cx="2072362" cy="720000"/>
            </a:xfrm>
            <a:custGeom>
              <a:avLst/>
              <a:gdLst>
                <a:gd name="connsiteX0" fmla="*/ 0 w 2072362"/>
                <a:gd name="connsiteY0" fmla="*/ 0 h 720000"/>
                <a:gd name="connsiteX1" fmla="*/ 2072362 w 2072362"/>
                <a:gd name="connsiteY1" fmla="*/ 0 h 720000"/>
                <a:gd name="connsiteX2" fmla="*/ 2072362 w 2072362"/>
                <a:gd name="connsiteY2" fmla="*/ 720000 h 720000"/>
                <a:gd name="connsiteX3" fmla="*/ 0 w 2072362"/>
                <a:gd name="connsiteY3" fmla="*/ 720000 h 720000"/>
                <a:gd name="connsiteX4" fmla="*/ 0 w 207236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2362" h="720000">
                  <a:moveTo>
                    <a:pt x="0" y="0"/>
                  </a:moveTo>
                  <a:lnTo>
                    <a:pt x="2072362" y="0"/>
                  </a:lnTo>
                  <a:lnTo>
                    <a:pt x="207236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300" kern="1200"/>
                <a:t>Remove your design from your hoop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00CF3B-38C5-4EA4-88C0-07DB5F3830EB}"/>
                </a:ext>
              </a:extLst>
            </p:cNvPr>
            <p:cNvSpPr/>
            <p:nvPr/>
          </p:nvSpPr>
          <p:spPr>
            <a:xfrm>
              <a:off x="4246416" y="2787635"/>
              <a:ext cx="1264141" cy="126414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5" name="Rectangle 14" descr="Checkmark">
              <a:extLst>
                <a:ext uri="{FF2B5EF4-FFF2-40B4-BE49-F238E27FC236}">
                  <a16:creationId xmlns:a16="http://schemas.microsoft.com/office/drawing/2014/main" id="{50347A04-9A10-4892-89BF-CC4D492CB37F}"/>
                </a:ext>
              </a:extLst>
            </p:cNvPr>
            <p:cNvSpPr/>
            <p:nvPr/>
          </p:nvSpPr>
          <p:spPr>
            <a:xfrm>
              <a:off x="2088636" y="3104897"/>
              <a:ext cx="725326" cy="725326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64491AF-83AB-40D1-AEB1-1335DE1846B0}"/>
                </a:ext>
              </a:extLst>
            </p:cNvPr>
            <p:cNvSpPr/>
            <p:nvPr/>
          </p:nvSpPr>
          <p:spPr>
            <a:xfrm>
              <a:off x="3842305" y="4445525"/>
              <a:ext cx="2072362" cy="720000"/>
            </a:xfrm>
            <a:custGeom>
              <a:avLst/>
              <a:gdLst>
                <a:gd name="connsiteX0" fmla="*/ 0 w 2072362"/>
                <a:gd name="connsiteY0" fmla="*/ 0 h 720000"/>
                <a:gd name="connsiteX1" fmla="*/ 2072362 w 2072362"/>
                <a:gd name="connsiteY1" fmla="*/ 0 h 720000"/>
                <a:gd name="connsiteX2" fmla="*/ 2072362 w 2072362"/>
                <a:gd name="connsiteY2" fmla="*/ 720000 h 720000"/>
                <a:gd name="connsiteX3" fmla="*/ 0 w 2072362"/>
                <a:gd name="connsiteY3" fmla="*/ 720000 h 720000"/>
                <a:gd name="connsiteX4" fmla="*/ 0 w 207236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2362" h="720000">
                  <a:moveTo>
                    <a:pt x="0" y="0"/>
                  </a:moveTo>
                  <a:lnTo>
                    <a:pt x="2072362" y="0"/>
                  </a:lnTo>
                  <a:lnTo>
                    <a:pt x="207236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300" kern="1200"/>
                <a:t>Trim the stabilizer close to the design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5FAEB8E-4A76-4D7E-B66B-6C37737D4FEB}"/>
                </a:ext>
              </a:extLst>
            </p:cNvPr>
            <p:cNvSpPr/>
            <p:nvPr/>
          </p:nvSpPr>
          <p:spPr>
            <a:xfrm>
              <a:off x="6681442" y="2787635"/>
              <a:ext cx="1264141" cy="126414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" name="Rectangle 17" descr="Beaker">
              <a:extLst>
                <a:ext uri="{FF2B5EF4-FFF2-40B4-BE49-F238E27FC236}">
                  <a16:creationId xmlns:a16="http://schemas.microsoft.com/office/drawing/2014/main" id="{0369FF84-F839-4D3D-BD15-CBEF06B33827}"/>
                </a:ext>
              </a:extLst>
            </p:cNvPr>
            <p:cNvSpPr/>
            <p:nvPr/>
          </p:nvSpPr>
          <p:spPr>
            <a:xfrm>
              <a:off x="6950849" y="3057042"/>
              <a:ext cx="725326" cy="725326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F388175-4264-4F2D-8221-EC6CA131DCA5}"/>
                </a:ext>
              </a:extLst>
            </p:cNvPr>
            <p:cNvSpPr/>
            <p:nvPr/>
          </p:nvSpPr>
          <p:spPr>
            <a:xfrm>
              <a:off x="6277331" y="4445525"/>
              <a:ext cx="2072362" cy="720000"/>
            </a:xfrm>
            <a:custGeom>
              <a:avLst/>
              <a:gdLst>
                <a:gd name="connsiteX0" fmla="*/ 0 w 2072362"/>
                <a:gd name="connsiteY0" fmla="*/ 0 h 720000"/>
                <a:gd name="connsiteX1" fmla="*/ 2072362 w 2072362"/>
                <a:gd name="connsiteY1" fmla="*/ 0 h 720000"/>
                <a:gd name="connsiteX2" fmla="*/ 2072362 w 2072362"/>
                <a:gd name="connsiteY2" fmla="*/ 720000 h 720000"/>
                <a:gd name="connsiteX3" fmla="*/ 0 w 2072362"/>
                <a:gd name="connsiteY3" fmla="*/ 720000 h 720000"/>
                <a:gd name="connsiteX4" fmla="*/ 0 w 207236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2362" h="720000">
                  <a:moveTo>
                    <a:pt x="0" y="0"/>
                  </a:moveTo>
                  <a:lnTo>
                    <a:pt x="2072362" y="0"/>
                  </a:lnTo>
                  <a:lnTo>
                    <a:pt x="207236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300" kern="1200"/>
                <a:t>Rinse your design under warm water until all the stabilizer is dissolved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96ACC58-083A-4957-A22B-70A589C89BE1}"/>
                </a:ext>
              </a:extLst>
            </p:cNvPr>
            <p:cNvSpPr/>
            <p:nvPr/>
          </p:nvSpPr>
          <p:spPr>
            <a:xfrm>
              <a:off x="9116468" y="2787635"/>
              <a:ext cx="1264141" cy="1264141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1" name="Rectangle 20" descr="Towel">
              <a:extLst>
                <a:ext uri="{FF2B5EF4-FFF2-40B4-BE49-F238E27FC236}">
                  <a16:creationId xmlns:a16="http://schemas.microsoft.com/office/drawing/2014/main" id="{5F5E41D5-14CD-4618-8B3D-A7978ABCD2F5}"/>
                </a:ext>
              </a:extLst>
            </p:cNvPr>
            <p:cNvSpPr/>
            <p:nvPr/>
          </p:nvSpPr>
          <p:spPr>
            <a:xfrm>
              <a:off x="9385875" y="3057042"/>
              <a:ext cx="725326" cy="725326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5420B63-0ADA-4FAE-99BD-163ED34C14B8}"/>
                </a:ext>
              </a:extLst>
            </p:cNvPr>
            <p:cNvSpPr/>
            <p:nvPr/>
          </p:nvSpPr>
          <p:spPr>
            <a:xfrm>
              <a:off x="8712357" y="4445525"/>
              <a:ext cx="2072362" cy="720000"/>
            </a:xfrm>
            <a:custGeom>
              <a:avLst/>
              <a:gdLst>
                <a:gd name="connsiteX0" fmla="*/ 0 w 2072362"/>
                <a:gd name="connsiteY0" fmla="*/ 0 h 720000"/>
                <a:gd name="connsiteX1" fmla="*/ 2072362 w 2072362"/>
                <a:gd name="connsiteY1" fmla="*/ 0 h 720000"/>
                <a:gd name="connsiteX2" fmla="*/ 2072362 w 2072362"/>
                <a:gd name="connsiteY2" fmla="*/ 720000 h 720000"/>
                <a:gd name="connsiteX3" fmla="*/ 0 w 2072362"/>
                <a:gd name="connsiteY3" fmla="*/ 720000 h 720000"/>
                <a:gd name="connsiteX4" fmla="*/ 0 w 2072362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2362" h="720000">
                  <a:moveTo>
                    <a:pt x="0" y="0"/>
                  </a:moveTo>
                  <a:lnTo>
                    <a:pt x="2072362" y="0"/>
                  </a:lnTo>
                  <a:lnTo>
                    <a:pt x="2072362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300" kern="1200"/>
                <a:t>Pat dry flat with a towel and lay your design flat to dry</a:t>
              </a:r>
            </a:p>
          </p:txBody>
        </p:sp>
        <p:sp>
          <p:nvSpPr>
            <p:cNvPr id="12" name="Rectangle 11" descr="Scissors">
              <a:extLst>
                <a:ext uri="{FF2B5EF4-FFF2-40B4-BE49-F238E27FC236}">
                  <a16:creationId xmlns:a16="http://schemas.microsoft.com/office/drawing/2014/main" id="{62A244FE-D7D3-4675-B96F-17B798A11814}"/>
                </a:ext>
              </a:extLst>
            </p:cNvPr>
            <p:cNvSpPr/>
            <p:nvPr/>
          </p:nvSpPr>
          <p:spPr>
            <a:xfrm>
              <a:off x="4507985" y="3104897"/>
              <a:ext cx="725326" cy="725326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105867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929</Words>
  <Application>Microsoft Office PowerPoint</Application>
  <PresentationFormat>Widescreen</PresentationFormat>
  <Paragraphs>125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Christmas in July</vt:lpstr>
      <vt:lpstr>Free Standing Embroidered Lace</vt:lpstr>
      <vt:lpstr>Materials List        </vt:lpstr>
      <vt:lpstr>Set up your Embroidery Machine </vt:lpstr>
      <vt:lpstr>Hoop your stabilizer  </vt:lpstr>
      <vt:lpstr>Hooped stabilizer</vt:lpstr>
      <vt:lpstr>Open your design on your machine</vt:lpstr>
      <vt:lpstr>Machine ready for a thread change</vt:lpstr>
      <vt:lpstr>Next Steps   </vt:lpstr>
      <vt:lpstr>Design ready for removal of the stabilizer</vt:lpstr>
      <vt:lpstr>Completed examples</vt:lpstr>
      <vt:lpstr>Resources  </vt:lpstr>
      <vt:lpstr>Questions ???</vt:lpstr>
      <vt:lpstr>HST Stocking</vt:lpstr>
      <vt:lpstr>Make some Half Square Triangles</vt:lpstr>
      <vt:lpstr>Prepare to Stitch</vt:lpstr>
      <vt:lpstr>Stitch</vt:lpstr>
      <vt:lpstr>Trimming</vt:lpstr>
      <vt:lpstr>Keep Trimming</vt:lpstr>
      <vt:lpstr>Tear &amp; Press</vt:lpstr>
      <vt:lpstr>Chevron</vt:lpstr>
      <vt:lpstr>Pinwheels</vt:lpstr>
      <vt:lpstr>Stocking Assembly</vt:lpstr>
      <vt:lpstr>Front &amp; Back Assembly</vt:lpstr>
      <vt:lpstr>Hangar details</vt:lpstr>
      <vt:lpstr>Sew Stocking Front &amp; Back</vt:lpstr>
      <vt:lpstr>Make the cuff</vt:lpstr>
      <vt:lpstr>Cuff next steps</vt:lpstr>
      <vt:lpstr>Cuff next steps</vt:lpstr>
      <vt:lpstr>Finish</vt:lpstr>
      <vt:lpstr>Questions 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in July</dc:title>
  <dc:creator>Heather Buchwitz</dc:creator>
  <cp:lastModifiedBy>Heather Buchwitz</cp:lastModifiedBy>
  <cp:revision>6</cp:revision>
  <dcterms:created xsi:type="dcterms:W3CDTF">2021-07-26T20:11:44Z</dcterms:created>
  <dcterms:modified xsi:type="dcterms:W3CDTF">2021-07-27T23:03:47Z</dcterms:modified>
</cp:coreProperties>
</file>